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74" r:id="rId8"/>
    <p:sldId id="268" r:id="rId9"/>
    <p:sldId id="269" r:id="rId10"/>
    <p:sldId id="270" r:id="rId11"/>
    <p:sldId id="258" r:id="rId12"/>
    <p:sldId id="271" r:id="rId13"/>
    <p:sldId id="259" r:id="rId14"/>
    <p:sldId id="272" r:id="rId15"/>
    <p:sldId id="260" r:id="rId16"/>
    <p:sldId id="261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B6FB-FB7E-40BE-B770-A4FCE4BF2D0D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B897-AEE8-4E86-A958-FAF1C8C903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B6FB-FB7E-40BE-B770-A4FCE4BF2D0D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B897-AEE8-4E86-A958-FAF1C8C903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B6FB-FB7E-40BE-B770-A4FCE4BF2D0D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B897-AEE8-4E86-A958-FAF1C8C903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B6FB-FB7E-40BE-B770-A4FCE4BF2D0D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B897-AEE8-4E86-A958-FAF1C8C903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B6FB-FB7E-40BE-B770-A4FCE4BF2D0D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B897-AEE8-4E86-A958-FAF1C8C903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B6FB-FB7E-40BE-B770-A4FCE4BF2D0D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B897-AEE8-4E86-A958-FAF1C8C903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B6FB-FB7E-40BE-B770-A4FCE4BF2D0D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B897-AEE8-4E86-A958-FAF1C8C903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B6FB-FB7E-40BE-B770-A4FCE4BF2D0D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B897-AEE8-4E86-A958-FAF1C8C903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B6FB-FB7E-40BE-B770-A4FCE4BF2D0D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B897-AEE8-4E86-A958-FAF1C8C903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B6FB-FB7E-40BE-B770-A4FCE4BF2D0D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B897-AEE8-4E86-A958-FAF1C8C903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B6FB-FB7E-40BE-B770-A4FCE4BF2D0D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B897-AEE8-4E86-A958-FAF1C8C903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0B6FB-FB7E-40BE-B770-A4FCE4BF2D0D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B897-AEE8-4E86-A958-FAF1C8C9031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u="sng" dirty="0" smtClean="0">
                <a:latin typeface="Book Antiqua" pitchFamily="18" charset="0"/>
              </a:rPr>
              <a:t>ΟΞΕΙΑ ΧΟΛΟΚΥΣΤΙΤΙΣ</a:t>
            </a:r>
            <a:br>
              <a:rPr lang="el-GR" b="1" u="sng" dirty="0" smtClean="0">
                <a:latin typeface="Book Antiqua" pitchFamily="18" charset="0"/>
              </a:rPr>
            </a:br>
            <a:r>
              <a:rPr lang="el-GR" sz="2800" b="1" dirty="0" smtClean="0">
                <a:latin typeface="Book Antiqua" pitchFamily="18" charset="0"/>
              </a:rPr>
              <a:t>ΠΟΤΕ ΧΕΙΡΟΥΡΓΟΥΜΕ και ΠΩΣ</a:t>
            </a:r>
            <a:endParaRPr lang="el-GR" b="1" dirty="0">
              <a:latin typeface="Book Antiqua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z="4400" b="1" dirty="0" smtClean="0">
                <a:solidFill>
                  <a:schemeClr val="tx1"/>
                </a:solidFill>
              </a:rPr>
              <a:t>ΜΙΧΑΛΗΣ ΓΕΝΙΤΣΑΡΗΣ</a:t>
            </a:r>
          </a:p>
          <a:p>
            <a:r>
              <a:rPr lang="el-GR" sz="4400" b="1" i="1" dirty="0" smtClean="0">
                <a:solidFill>
                  <a:schemeClr val="tx1"/>
                </a:solidFill>
              </a:rPr>
              <a:t>ΧΕΙΡΟΥΡΓΟΣ</a:t>
            </a:r>
            <a:endParaRPr lang="en-US" sz="4400" b="1" i="1" dirty="0" smtClean="0">
              <a:solidFill>
                <a:schemeClr val="tx1"/>
              </a:solidFill>
            </a:endParaRPr>
          </a:p>
          <a:p>
            <a:endParaRPr lang="el-GR" sz="4400" b="1" i="1" dirty="0" smtClean="0">
              <a:solidFill>
                <a:schemeClr val="tx1"/>
              </a:solidFill>
            </a:endParaRPr>
          </a:p>
          <a:p>
            <a:r>
              <a:rPr lang="el-GR" sz="2800" b="1" i="1" dirty="0" smtClean="0">
                <a:solidFill>
                  <a:schemeClr val="tx1"/>
                </a:solidFill>
              </a:rPr>
              <a:t>ΙΑΤΡΙΚΟ ΔΙΑΒΑΛΚΑΝΙΚΟ ΚΕΝΤΡΟ</a:t>
            </a:r>
          </a:p>
          <a:p>
            <a:r>
              <a:rPr lang="el-GR" sz="2800" b="1" i="1" dirty="0" smtClean="0">
                <a:solidFill>
                  <a:schemeClr val="tx1"/>
                </a:solidFill>
              </a:rPr>
              <a:t>ΘΕΣΣΑΛΟΝΙΚΗ</a:t>
            </a:r>
            <a:endParaRPr lang="el-GR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95536" y="203471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     </a:t>
            </a:r>
            <a:r>
              <a:rPr lang="el-GR" sz="4000" b="1" u="sng" dirty="0" smtClean="0"/>
              <a:t>ΟΞΕΙΑ ΧΟΛΟΚΥΣΤΙΤΙΣ </a:t>
            </a:r>
            <a:endParaRPr lang="en-US" sz="4000" b="1" u="sng" dirty="0" smtClean="0"/>
          </a:p>
          <a:p>
            <a:pPr algn="ctr"/>
            <a:r>
              <a:rPr lang="el-GR" sz="4000" b="1" u="sng" dirty="0" smtClean="0"/>
              <a:t>ΠΟΤΕ ΕΙΝΑΙ Η ΚΑΤΑΛΛΗΛΗ ΣΤΙΓΜΗ ΓΙΑ ΧΟΛΟΚΥΣΤΕΚΤΟΜΗ</a:t>
            </a:r>
            <a:r>
              <a:rPr lang="en-US" sz="4000" b="1" u="sng" dirty="0" smtClean="0"/>
              <a:t>?</a:t>
            </a:r>
            <a:endParaRPr lang="el-GR" sz="4000" b="1" u="sng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gni\Desktop\mixalis2\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75" y="648072"/>
            <a:ext cx="9032929" cy="2492896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51520" y="40466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Πίνακας: </a:t>
            </a:r>
            <a:r>
              <a:rPr lang="el-GR" dirty="0" smtClean="0"/>
              <a:t>Συγκρίσεις άμεσης </a:t>
            </a:r>
            <a:r>
              <a:rPr lang="en-US" dirty="0" smtClean="0"/>
              <a:t>vs. </a:t>
            </a:r>
            <a:r>
              <a:rPr lang="el-GR" dirty="0" smtClean="0"/>
              <a:t>καθυστερημένης </a:t>
            </a:r>
            <a:r>
              <a:rPr lang="el-GR" dirty="0" err="1" smtClean="0"/>
              <a:t>λαπαροσκοπικής</a:t>
            </a:r>
            <a:r>
              <a:rPr lang="el-GR" dirty="0" smtClean="0"/>
              <a:t> </a:t>
            </a:r>
            <a:r>
              <a:rPr lang="el-GR" dirty="0" err="1" smtClean="0"/>
              <a:t>χολοκυστεκτομής</a:t>
            </a:r>
            <a:r>
              <a:rPr lang="el-GR" dirty="0" smtClean="0"/>
              <a:t> για οξεία χολοκυστίτιδα.</a:t>
            </a:r>
            <a:endParaRPr lang="el-G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359024" y="404664"/>
            <a:ext cx="878497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ΤΥΧΑΙΟΠΟΙΗΜΕΝΕΣ ΜΕΛΕΤΕΣ (1970-1980) ( Γρήγορη </a:t>
            </a:r>
            <a:r>
              <a:rPr lang="en-US" sz="2000" b="1" u="sng" dirty="0" err="1" smtClean="0"/>
              <a:t>vs</a:t>
            </a:r>
            <a:r>
              <a:rPr lang="en-US" sz="2000" b="1" u="sng" dirty="0" smtClean="0"/>
              <a:t> </a:t>
            </a:r>
            <a:r>
              <a:rPr lang="el-GR" sz="2000" b="1" u="sng" dirty="0" smtClean="0"/>
              <a:t>καθυστερημένη χολ/</a:t>
            </a:r>
            <a:r>
              <a:rPr lang="el-GR" sz="2000" b="1" u="sng" dirty="0" err="1" smtClean="0"/>
              <a:t>μή</a:t>
            </a:r>
            <a:r>
              <a:rPr lang="el-GR" sz="2000" b="1" u="sng" dirty="0" smtClean="0"/>
              <a:t> )</a:t>
            </a:r>
          </a:p>
          <a:p>
            <a:endParaRPr lang="el-GR" sz="2000" b="1" u="sng" dirty="0" smtClean="0"/>
          </a:p>
          <a:p>
            <a:r>
              <a:rPr lang="el-GR" sz="2800" b="1" i="1" dirty="0" smtClean="0"/>
              <a:t>Πλεονεκτήματα άμεσης χολ/</a:t>
            </a:r>
            <a:r>
              <a:rPr lang="el-GR" sz="2800" b="1" i="1" dirty="0" err="1" smtClean="0"/>
              <a:t>μής</a:t>
            </a:r>
            <a:r>
              <a:rPr lang="el-GR" sz="2800" b="1" i="1" dirty="0" smtClean="0"/>
              <a:t> </a:t>
            </a:r>
            <a:r>
              <a:rPr lang="el-GR" sz="2000" dirty="0" smtClean="0"/>
              <a:t>(Πρώτες 72 ώρες από την έναρξη της κρίσης)</a:t>
            </a:r>
          </a:p>
          <a:p>
            <a:r>
              <a:rPr lang="el-GR" sz="2400" dirty="0" smtClean="0"/>
              <a:t>1</a:t>
            </a:r>
            <a:r>
              <a:rPr lang="el-GR" sz="2400" dirty="0" smtClean="0"/>
              <a:t>. Λιγότερη </a:t>
            </a:r>
            <a:r>
              <a:rPr lang="el-GR" sz="2400" dirty="0" smtClean="0"/>
              <a:t>απώλεια αίματος</a:t>
            </a:r>
          </a:p>
          <a:p>
            <a:r>
              <a:rPr lang="el-GR" sz="2400" dirty="0" smtClean="0"/>
              <a:t>2</a:t>
            </a:r>
            <a:r>
              <a:rPr lang="el-GR" sz="2400" dirty="0" smtClean="0"/>
              <a:t>. Λιγότερες </a:t>
            </a:r>
            <a:r>
              <a:rPr lang="el-GR" sz="2400" dirty="0" smtClean="0"/>
              <a:t>επιπλοκές</a:t>
            </a:r>
          </a:p>
          <a:p>
            <a:r>
              <a:rPr lang="el-GR" sz="2400" dirty="0" smtClean="0"/>
              <a:t>3. Μικρότερος </a:t>
            </a:r>
            <a:r>
              <a:rPr lang="el-GR" sz="2400" dirty="0" smtClean="0"/>
              <a:t>χειρουργικός χρόνος</a:t>
            </a:r>
          </a:p>
          <a:p>
            <a:r>
              <a:rPr lang="el-GR" sz="2400" dirty="0" smtClean="0"/>
              <a:t>4</a:t>
            </a:r>
            <a:r>
              <a:rPr lang="el-GR" sz="2400" dirty="0" smtClean="0"/>
              <a:t>. Μικρότερος </a:t>
            </a:r>
            <a:r>
              <a:rPr lang="el-GR" sz="2400" dirty="0" smtClean="0"/>
              <a:t>χρόνος νοσηλείας</a:t>
            </a:r>
          </a:p>
          <a:p>
            <a:endParaRPr lang="el-GR" sz="2400" dirty="0" smtClean="0"/>
          </a:p>
          <a:p>
            <a:r>
              <a:rPr lang="el-GR" sz="2000" b="1" u="sng" dirty="0" smtClean="0"/>
              <a:t>ΤΕΛΕΥΤΑΙΕΣ ΤΥΧΑΙΟΠΟΙΗΜΕΝΕΣ ΜΕΛΕΤΕΣ</a:t>
            </a:r>
          </a:p>
          <a:p>
            <a:endParaRPr lang="el-GR" sz="2000" dirty="0" smtClean="0"/>
          </a:p>
          <a:p>
            <a:r>
              <a:rPr lang="el-GR" sz="2800" b="1" i="1" dirty="0" smtClean="0"/>
              <a:t>Πλεονεκτήματα άμεσης </a:t>
            </a:r>
            <a:r>
              <a:rPr lang="el-GR" sz="2800" b="1" i="1" dirty="0" err="1" smtClean="0"/>
              <a:t>λαπ</a:t>
            </a:r>
            <a:r>
              <a:rPr lang="el-GR" sz="2800" b="1" i="1" dirty="0" smtClean="0"/>
              <a:t>/</a:t>
            </a:r>
            <a:r>
              <a:rPr lang="el-GR" sz="2800" b="1" i="1" dirty="0" err="1" smtClean="0"/>
              <a:t>κής</a:t>
            </a:r>
            <a:r>
              <a:rPr lang="el-GR" sz="2800" b="1" i="1" dirty="0" smtClean="0"/>
              <a:t> χολ/</a:t>
            </a:r>
            <a:r>
              <a:rPr lang="el-GR" sz="2800" b="1" i="1" dirty="0" err="1" smtClean="0"/>
              <a:t>μής</a:t>
            </a:r>
            <a:endParaRPr lang="el-GR" sz="2800" b="1" i="1" dirty="0" smtClean="0"/>
          </a:p>
          <a:p>
            <a:r>
              <a:rPr lang="el-GR" sz="2400" dirty="0" smtClean="0"/>
              <a:t>1</a:t>
            </a:r>
            <a:r>
              <a:rPr lang="el-GR" sz="2400" dirty="0" smtClean="0"/>
              <a:t>. Μικρότερο </a:t>
            </a:r>
            <a:r>
              <a:rPr lang="el-GR" sz="2400" dirty="0" smtClean="0"/>
              <a:t>ποσοστό υποτροπής σε ανοιχτή</a:t>
            </a:r>
          </a:p>
          <a:p>
            <a:r>
              <a:rPr lang="el-GR" sz="2400" dirty="0" smtClean="0"/>
              <a:t>2</a:t>
            </a:r>
            <a:r>
              <a:rPr lang="el-GR" sz="2400" dirty="0" smtClean="0"/>
              <a:t>. Μικρότερη </a:t>
            </a:r>
            <a:r>
              <a:rPr lang="el-GR" sz="2400" dirty="0" smtClean="0"/>
              <a:t>νοσηλεία</a:t>
            </a:r>
          </a:p>
          <a:p>
            <a:endParaRPr lang="el-GR" sz="2000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gni\Desktop\mixalis2\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9" y="0"/>
            <a:ext cx="6316369" cy="68580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508104" y="461571"/>
            <a:ext cx="3635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Εικόνα 1: </a:t>
            </a:r>
            <a:r>
              <a:rPr lang="el-GR" dirty="0" smtClean="0"/>
              <a:t>Χρόνος πραγματοποίησης της </a:t>
            </a:r>
            <a:r>
              <a:rPr lang="el-GR" dirty="0" err="1" smtClean="0"/>
              <a:t>χολοκυστεκτομής</a:t>
            </a:r>
            <a:r>
              <a:rPr lang="el-GR" dirty="0" smtClean="0"/>
              <a:t> για οξεία χολοκυστίτιδα. Ψήφοι στην προτεινόμενη κατευθυντήρια γραμμή: η </a:t>
            </a:r>
            <a:r>
              <a:rPr lang="el-GR" dirty="0" err="1" smtClean="0"/>
              <a:t>χολοκυστεκτομή</a:t>
            </a:r>
            <a:r>
              <a:rPr lang="el-GR" dirty="0" smtClean="0"/>
              <a:t> είναι προτιμότερη αμέσως μετά την εισαγωγή.</a:t>
            </a:r>
            <a:endParaRPr lang="el-GR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5508104" y="3861048"/>
            <a:ext cx="3635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Εικόνα 2: </a:t>
            </a:r>
            <a:r>
              <a:rPr lang="el-GR" dirty="0" smtClean="0"/>
              <a:t>Χειρουργική τεχνική για τη θεραπεία της οξείας χολοκυστίτιδας. Ψήφοι στην προτεινόμενη κατευθυντήρια γραμμή: η </a:t>
            </a:r>
            <a:r>
              <a:rPr lang="el-GR" dirty="0" err="1" smtClean="0"/>
              <a:t>λαπαροσκοπική</a:t>
            </a:r>
            <a:r>
              <a:rPr lang="el-GR" dirty="0" smtClean="0"/>
              <a:t> </a:t>
            </a:r>
            <a:r>
              <a:rPr lang="el-GR" dirty="0" err="1" smtClean="0"/>
              <a:t>χολοκυστεκτομή</a:t>
            </a:r>
            <a:r>
              <a:rPr lang="el-GR" dirty="0" smtClean="0"/>
              <a:t> είναι προτιμότερη από την ανοικτή </a:t>
            </a:r>
            <a:r>
              <a:rPr lang="el-GR" dirty="0" err="1" smtClean="0"/>
              <a:t>χολοκυστεκτομή</a:t>
            </a:r>
            <a:r>
              <a:rPr lang="el-GR" dirty="0" smtClean="0"/>
              <a:t>. </a:t>
            </a:r>
            <a:endParaRPr lang="el-G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179512" y="404664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4400" b="1" u="sng" dirty="0" smtClean="0"/>
          </a:p>
          <a:p>
            <a:endParaRPr lang="el-GR" sz="4400" b="1" u="sng" dirty="0" smtClean="0"/>
          </a:p>
          <a:p>
            <a:pPr algn="ctr"/>
            <a:r>
              <a:rPr lang="el-GR" sz="4400" b="1" u="sng" dirty="0" smtClean="0"/>
              <a:t> ΠΟΙΑ ΕΙΝΑΙ Η ΚΑΤΑΛΛΗΛΗ ΘΕΡΑΠΕΙΑ ΤΗΣ ΟΞΕΙΑΣ ΧΟΛΟΚΥΣΤΙΤΙΔΑΣ ΑΝΑΛΟΓΩΣ ΤΟΥ ΒΑΘΜΟΥ ΒΑΡΥΤΗΤΑΣ</a:t>
            </a:r>
            <a:endParaRPr lang="el-GR" sz="4400" b="1" u="sng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ni\Desktop\mixalis2\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8732263" cy="5184576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827584" y="558924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Διάγραμμα Ροής Διαχείρισης της Οξείας </a:t>
            </a:r>
            <a:r>
              <a:rPr lang="el-GR" sz="2400" b="1" dirty="0"/>
              <a:t>Χ</a:t>
            </a:r>
            <a:r>
              <a:rPr lang="el-GR" sz="2400" b="1" dirty="0" smtClean="0"/>
              <a:t>ολοκυστίτιδας</a:t>
            </a:r>
            <a:endParaRPr lang="el-GR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gni\Desktop\mixalis2\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4860032" cy="6897395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004048" y="860519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Εικόνα 1: </a:t>
            </a:r>
            <a:r>
              <a:rPr lang="el-GR" dirty="0" smtClean="0"/>
              <a:t> Απαντήσεις στην ερώτηση «Συμφωνείτε με το διάγραμμα ροής της διαχείρισης της ήπιας (</a:t>
            </a:r>
            <a:r>
              <a:rPr lang="en-US" dirty="0" smtClean="0"/>
              <a:t>grade I)</a:t>
            </a:r>
            <a:r>
              <a:rPr lang="el-GR" dirty="0" smtClean="0"/>
              <a:t> οξείας χολοκυστίτιδας?»</a:t>
            </a:r>
            <a:endParaRPr lang="el-GR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5004048" y="306896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Εικόνα 2: </a:t>
            </a:r>
            <a:r>
              <a:rPr lang="el-GR" dirty="0" smtClean="0"/>
              <a:t> Απαντήσεις στην ερώτηση «Συμφωνείτε με το διάγραμμα ροής της διαχείρισης της μέτριας (</a:t>
            </a:r>
            <a:r>
              <a:rPr lang="en-US" dirty="0" smtClean="0"/>
              <a:t>grade II)</a:t>
            </a:r>
            <a:r>
              <a:rPr lang="el-GR" dirty="0" smtClean="0"/>
              <a:t> οξείας χολοκυστίτιδας?» </a:t>
            </a:r>
            <a:endParaRPr lang="el-GR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5076056" y="5253007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Εικόνα 3: </a:t>
            </a:r>
            <a:r>
              <a:rPr lang="el-GR" dirty="0" smtClean="0"/>
              <a:t> Απαντήσεις στην ερώτηση «Συμφωνείτε με το διάγραμμα ροής της διαχείρισης της βαρείας (</a:t>
            </a:r>
            <a:r>
              <a:rPr lang="en-US" dirty="0" smtClean="0"/>
              <a:t>grade III)</a:t>
            </a:r>
            <a:r>
              <a:rPr lang="el-GR" dirty="0" smtClean="0"/>
              <a:t> οξείας χολοκυστίτιδας?» </a:t>
            </a:r>
            <a:endParaRPr lang="el-G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95536" y="476672"/>
            <a:ext cx="842493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u="sng" dirty="0" smtClean="0"/>
              <a:t>Α. Ποιες είναι οι επιπλοκές της Λ.Χ.</a:t>
            </a:r>
          </a:p>
          <a:p>
            <a:r>
              <a:rPr lang="el-GR" sz="2400" dirty="0" smtClean="0"/>
              <a:t>    1.Κάκωση χοληφόρων</a:t>
            </a:r>
          </a:p>
          <a:p>
            <a:r>
              <a:rPr lang="el-GR" sz="2400" dirty="0" smtClean="0"/>
              <a:t>    2.Κάκωση άλλων οργάνων</a:t>
            </a:r>
          </a:p>
          <a:p>
            <a:endParaRPr lang="el-GR" sz="3200" b="1" u="sng" dirty="0" smtClean="0"/>
          </a:p>
          <a:p>
            <a:r>
              <a:rPr lang="el-GR" sz="3200" b="1" u="sng" dirty="0" smtClean="0"/>
              <a:t>Β. Ποια η κατάλληλη στιγμή μετατροπής της Λ.Χ. σε ανοικτή</a:t>
            </a:r>
          </a:p>
          <a:p>
            <a:r>
              <a:rPr lang="el-GR" sz="2400" dirty="0" smtClean="0"/>
              <a:t>    Όταν δεν αναγνωρίζονται με ασφάλεια τα ανατομικά στοιχεία της περιοχής</a:t>
            </a:r>
          </a:p>
          <a:p>
            <a:endParaRPr lang="el-GR" sz="3200" b="1" u="sng" dirty="0" smtClean="0"/>
          </a:p>
          <a:p>
            <a:r>
              <a:rPr lang="el-GR" sz="3200" b="1" u="sng" dirty="0" smtClean="0"/>
              <a:t>Γ. Ποιος ο κατάλληλος χρόνος για Λ.Χ. μετά την παροχέτευση της οξέος </a:t>
            </a:r>
            <a:r>
              <a:rPr lang="el-GR" sz="3200" b="1" u="sng" dirty="0" err="1" smtClean="0"/>
              <a:t>φλεγμαίνουσας</a:t>
            </a:r>
            <a:r>
              <a:rPr lang="el-GR" sz="3200" b="1" u="sng" dirty="0" smtClean="0"/>
              <a:t> Χ.Κ.</a:t>
            </a:r>
          </a:p>
          <a:p>
            <a:r>
              <a:rPr lang="el-GR" dirty="0" smtClean="0"/>
              <a:t>  </a:t>
            </a:r>
          </a:p>
          <a:p>
            <a:r>
              <a:rPr lang="el-GR" dirty="0" smtClean="0"/>
              <a:t> </a:t>
            </a:r>
            <a:r>
              <a:rPr lang="el-GR" sz="2400" dirty="0" smtClean="0"/>
              <a:t>Γρήγορη Λ.Χ. στην ίδια νοσηλεία μετά την βελτίωση του αρρώστου.</a:t>
            </a:r>
            <a:endParaRPr lang="el-GR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67544" y="83961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TOKYO GUIDELINES</a:t>
            </a:r>
          </a:p>
          <a:p>
            <a:pPr algn="ctr"/>
            <a:r>
              <a:rPr lang="el-GR" sz="3200" b="1" i="1" u="sng" dirty="0" smtClean="0"/>
              <a:t>ΣΥΜΠΕΡΑΣΜΑΤΑ 1.</a:t>
            </a:r>
            <a:endParaRPr lang="el-GR" sz="3200" b="1" i="1" u="sng" dirty="0"/>
          </a:p>
        </p:txBody>
      </p:sp>
      <p:sp>
        <p:nvSpPr>
          <p:cNvPr id="5" name="4 - TextBox"/>
          <p:cNvSpPr txBox="1"/>
          <p:nvPr/>
        </p:nvSpPr>
        <p:spPr>
          <a:xfrm>
            <a:off x="539552" y="2550383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sz="2800" dirty="0" smtClean="0"/>
              <a:t>Γρήγορη </a:t>
            </a:r>
            <a:r>
              <a:rPr lang="el-GR" sz="2800" dirty="0" err="1" smtClean="0"/>
              <a:t>Χολοκυστεκτομή</a:t>
            </a:r>
            <a:r>
              <a:rPr lang="el-GR" sz="2800" dirty="0" smtClean="0"/>
              <a:t> (&lt;72 ώρες) προτείνεται στους περισσότερους αρρώστους με οξεία χολοκυστίτιδα</a:t>
            </a:r>
          </a:p>
          <a:p>
            <a:pPr marL="342900" indent="-342900">
              <a:buAutoNum type="arabicPeriod"/>
            </a:pPr>
            <a:r>
              <a:rPr lang="el-GR" sz="2800" dirty="0" err="1" smtClean="0"/>
              <a:t>Λαπ</a:t>
            </a:r>
            <a:r>
              <a:rPr lang="el-GR" sz="2800" dirty="0" smtClean="0"/>
              <a:t>/</a:t>
            </a:r>
            <a:r>
              <a:rPr lang="el-GR" sz="2800" dirty="0" err="1" smtClean="0"/>
              <a:t>κή</a:t>
            </a:r>
            <a:r>
              <a:rPr lang="el-GR" sz="2800" dirty="0" smtClean="0"/>
              <a:t> </a:t>
            </a:r>
            <a:r>
              <a:rPr lang="el-GR" sz="2800" dirty="0" err="1" smtClean="0"/>
              <a:t>χολοκυστεκτομή</a:t>
            </a:r>
            <a:r>
              <a:rPr lang="el-GR" sz="2800" dirty="0" smtClean="0"/>
              <a:t> είναι προτιμότερη, </a:t>
            </a:r>
            <a:r>
              <a:rPr lang="el-GR" sz="2800" dirty="0" err="1" smtClean="0"/>
              <a:t>εφ΄όσον</a:t>
            </a:r>
            <a:r>
              <a:rPr lang="el-GR" sz="2800" dirty="0" smtClean="0"/>
              <a:t> υπάρχει έμπειρη χειρουργική ομάδα.</a:t>
            </a:r>
            <a:endParaRPr lang="el-G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95536" y="105563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TOKYO GUIDELINES</a:t>
            </a:r>
          </a:p>
          <a:p>
            <a:pPr algn="ctr"/>
            <a:r>
              <a:rPr lang="el-GR" sz="3200" b="1" u="sng" dirty="0" smtClean="0"/>
              <a:t>ΣΥΜΠΕΡΑΣΜΑΤΑ 2.</a:t>
            </a:r>
            <a:endParaRPr lang="el-GR" sz="3200" b="1" u="sng" dirty="0"/>
          </a:p>
        </p:txBody>
      </p:sp>
      <p:sp>
        <p:nvSpPr>
          <p:cNvPr id="5" name="4 - TextBox"/>
          <p:cNvSpPr txBox="1"/>
          <p:nvPr/>
        </p:nvSpPr>
        <p:spPr>
          <a:xfrm>
            <a:off x="323528" y="2982431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sz="2800" dirty="0" smtClean="0"/>
              <a:t>Η </a:t>
            </a:r>
            <a:r>
              <a:rPr lang="el-GR" sz="2800" dirty="0" smtClean="0"/>
              <a:t>διαχείριση της  ήπιας (</a:t>
            </a:r>
            <a:r>
              <a:rPr lang="en-US" sz="2800" dirty="0" smtClean="0"/>
              <a:t>Grade I) </a:t>
            </a:r>
            <a:r>
              <a:rPr lang="el-GR" sz="2800" dirty="0" smtClean="0"/>
              <a:t>και της βαρείας (</a:t>
            </a:r>
            <a:r>
              <a:rPr lang="en-US" sz="2800" dirty="0" smtClean="0"/>
              <a:t>Grade III)</a:t>
            </a:r>
            <a:r>
              <a:rPr lang="el-GR" sz="2800" dirty="0" smtClean="0"/>
              <a:t> χολοκυστίτιδας έγινε αποδεκτή χωρίς μείζονες αντιρρήσεις.</a:t>
            </a:r>
          </a:p>
          <a:p>
            <a:pPr marL="342900" indent="-342900">
              <a:buAutoNum type="arabicPeriod"/>
            </a:pPr>
            <a:r>
              <a:rPr lang="el-GR" sz="2800" dirty="0" smtClean="0"/>
              <a:t>Άλλαξε η πρόταση για την αντιμετώπιση της μέτριας </a:t>
            </a:r>
            <a:r>
              <a:rPr lang="en-US" sz="2800" dirty="0" smtClean="0"/>
              <a:t>(Grade II) </a:t>
            </a:r>
            <a:r>
              <a:rPr lang="el-GR" sz="2800" dirty="0" smtClean="0"/>
              <a:t>βαρύτητας χολοκυστίτιδα.</a:t>
            </a:r>
            <a:r>
              <a:rPr lang="en-US" sz="2800" dirty="0" smtClean="0"/>
              <a:t> </a:t>
            </a:r>
            <a:r>
              <a:rPr lang="el-GR" sz="2800" dirty="0" smtClean="0"/>
              <a:t> </a:t>
            </a:r>
            <a:endParaRPr lang="el-G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899592" y="1537628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 </a:t>
            </a:r>
            <a:r>
              <a:rPr lang="el-GR" sz="4000" b="1" u="sng" dirty="0" smtClean="0"/>
              <a:t>ΘΕΡΑΠΕΙΑ ΑΣΘΕΝΩΝ ΜΕ ΟΞΕΙΑ ΧΟΛΟΚΥΣΤΙΤΙΔΑ</a:t>
            </a:r>
            <a:endParaRPr lang="el-GR" sz="4000" b="1" u="sng" dirty="0"/>
          </a:p>
        </p:txBody>
      </p:sp>
      <p:sp>
        <p:nvSpPr>
          <p:cNvPr id="8" name="7 - TextBox"/>
          <p:cNvSpPr txBox="1"/>
          <p:nvPr/>
        </p:nvSpPr>
        <p:spPr>
          <a:xfrm>
            <a:off x="1619672" y="3266981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TOKYO GUIDELINES</a:t>
            </a:r>
          </a:p>
          <a:p>
            <a:pPr algn="ctr"/>
            <a:r>
              <a:rPr lang="en-US" sz="3600" b="1" i="1" dirty="0" smtClean="0"/>
              <a:t>2006</a:t>
            </a:r>
            <a:endParaRPr lang="el-GR" sz="36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971600" y="1052736"/>
            <a:ext cx="727280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3600" b="1" u="sng" dirty="0" smtClean="0"/>
          </a:p>
          <a:p>
            <a:pPr algn="ctr"/>
            <a:r>
              <a:rPr lang="el-GR" sz="3600" b="1" u="sng" dirty="0" smtClean="0"/>
              <a:t>Η ΣΥΖΗΤΗΣΗ ΣΥΝΕΧΙΖΕΤΑΙ</a:t>
            </a:r>
          </a:p>
          <a:p>
            <a:pPr algn="ctr"/>
            <a:endParaRPr lang="el-GR" sz="3200" dirty="0" smtClean="0"/>
          </a:p>
          <a:p>
            <a:pPr algn="ctr"/>
            <a:endParaRPr lang="el-GR" sz="3200" dirty="0" smtClean="0"/>
          </a:p>
          <a:p>
            <a:pPr algn="ctr"/>
            <a:r>
              <a:rPr lang="el-GR" sz="3200" dirty="0" smtClean="0"/>
              <a:t>Λόγω των πολλαπλών διαφορών στην εμπειρία των χειρουργών καθώς και στην εκδήλωση της νόσου. </a:t>
            </a:r>
            <a:endParaRPr lang="el-GR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51520" y="3501008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u="sng" dirty="0" smtClean="0"/>
              <a:t>ΤΡΙΑΣ του </a:t>
            </a:r>
            <a:r>
              <a:rPr lang="en-US" sz="2800" b="1" u="sng" dirty="0" smtClean="0"/>
              <a:t>CHARCOT</a:t>
            </a:r>
            <a:r>
              <a:rPr lang="el-GR" sz="2800" b="1" u="sng" dirty="0" smtClean="0"/>
              <a:t>΄</a:t>
            </a:r>
            <a:r>
              <a:rPr lang="en-US" sz="2800" b="1" u="sng" dirty="0" smtClean="0"/>
              <a:t>S (</a:t>
            </a:r>
            <a:r>
              <a:rPr lang="el-GR" sz="2800" dirty="0" smtClean="0"/>
              <a:t>πόνος, ίκτερος, πυρετός και ρίγος</a:t>
            </a:r>
            <a:r>
              <a:rPr lang="el-GR" sz="2800" b="1" u="sng" dirty="0" smtClean="0"/>
              <a:t>)</a:t>
            </a:r>
            <a:r>
              <a:rPr lang="en-US" sz="2800" b="1" u="sng" dirty="0" smtClean="0"/>
              <a:t>  </a:t>
            </a:r>
            <a:r>
              <a:rPr lang="el-GR" sz="2800" b="1" u="sng" dirty="0" smtClean="0"/>
              <a:t>και ΠΕΝΤΑΣ του </a:t>
            </a:r>
            <a:r>
              <a:rPr lang="en-US" sz="2800" b="1" u="sng" dirty="0" smtClean="0"/>
              <a:t>REYNOLDS </a:t>
            </a:r>
            <a:r>
              <a:rPr lang="el-GR" sz="2800" dirty="0" smtClean="0"/>
              <a:t>(+ </a:t>
            </a:r>
            <a:r>
              <a:rPr lang="en-US" sz="2800" dirty="0" smtClean="0"/>
              <a:t>shock </a:t>
            </a:r>
            <a:r>
              <a:rPr lang="el-GR" sz="2800" dirty="0" smtClean="0"/>
              <a:t>και σύγχυση</a:t>
            </a:r>
            <a:r>
              <a:rPr lang="el-GR" sz="2800" b="1" u="sng" dirty="0" smtClean="0"/>
              <a:t>)</a:t>
            </a:r>
          </a:p>
          <a:p>
            <a:endParaRPr lang="el-GR" sz="2800" b="1" u="sng" dirty="0"/>
          </a:p>
        </p:txBody>
      </p:sp>
      <p:sp>
        <p:nvSpPr>
          <p:cNvPr id="6" name="5 - TextBox"/>
          <p:cNvSpPr txBox="1"/>
          <p:nvPr/>
        </p:nvSpPr>
        <p:spPr>
          <a:xfrm>
            <a:off x="251520" y="98595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/>
              <a:t>ΕΛΗΦΘΗΣΑΝ ΥΠ’ ΟΨΙΝ </a:t>
            </a:r>
          </a:p>
          <a:p>
            <a:pPr algn="ctr"/>
            <a:r>
              <a:rPr lang="el-GR" sz="4000" b="1" dirty="0" smtClean="0"/>
              <a:t>Σημεία και συμπτώματα που είχαν περιγραφεί στο παρελθόν</a:t>
            </a:r>
            <a:endParaRPr lang="el-GR" sz="4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39552" y="1636345"/>
            <a:ext cx="8280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/>
              <a:t>Καθορίστηκαν κριτήρια</a:t>
            </a:r>
          </a:p>
          <a:p>
            <a:pPr algn="ctr"/>
            <a:r>
              <a:rPr lang="el-GR" sz="4400" b="1" dirty="0" smtClean="0"/>
              <a:t> για την διάγνωση, εκτίμηση της βαρύτητας και θεραπεία της οξείας χολοκυστίτιδας.</a:t>
            </a:r>
            <a:endParaRPr lang="el-GR" sz="4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51520" y="2138080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/>
              <a:t>Η κατάλληλη και έγκαιρη διάγνωση επιτρέπει την γρήγορη θεραπεία με χαμηλή νοσηρότητα και θνητότητα</a:t>
            </a:r>
            <a:endParaRPr lang="el-GR" sz="4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1412776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4000" b="1" dirty="0" smtClean="0"/>
              <a:t>                    </a:t>
            </a:r>
            <a:r>
              <a:rPr lang="el-GR" sz="4000" b="1" i="1" u="sng" dirty="0" smtClean="0"/>
              <a:t>ΣΤΑΔΙΟΠΟΙΗΣΗ</a:t>
            </a:r>
            <a:r>
              <a:rPr lang="el-GR" sz="4000" dirty="0" smtClean="0"/>
              <a:t>                        της οξείας χολοκυστίτιδας σε </a:t>
            </a:r>
            <a:r>
              <a:rPr lang="el-GR" sz="4000" b="1" dirty="0" smtClean="0"/>
              <a:t>Ή</a:t>
            </a:r>
            <a:r>
              <a:rPr lang="el-GR" sz="4000" b="1" dirty="0" smtClean="0"/>
              <a:t>πια </a:t>
            </a:r>
            <a:r>
              <a:rPr lang="el-GR" sz="4000" dirty="0" smtClean="0"/>
              <a:t>(</a:t>
            </a:r>
            <a:r>
              <a:rPr lang="en-US" sz="4000" u="sng" dirty="0" smtClean="0"/>
              <a:t>grade</a:t>
            </a:r>
            <a:r>
              <a:rPr lang="en-US" sz="4000" dirty="0" smtClean="0"/>
              <a:t> </a:t>
            </a:r>
            <a:r>
              <a:rPr lang="en-US" sz="4000" u="sng" dirty="0" smtClean="0"/>
              <a:t>I</a:t>
            </a:r>
            <a:r>
              <a:rPr lang="en-US" sz="4000" dirty="0" smtClean="0"/>
              <a:t>), </a:t>
            </a:r>
            <a:r>
              <a:rPr lang="el-GR" sz="4000" b="1" dirty="0" smtClean="0"/>
              <a:t>Μέτρια</a:t>
            </a:r>
            <a:r>
              <a:rPr lang="el-GR" sz="4000" dirty="0" smtClean="0"/>
              <a:t> </a:t>
            </a:r>
            <a:r>
              <a:rPr lang="en-US" sz="4000" dirty="0" smtClean="0"/>
              <a:t>(</a:t>
            </a:r>
            <a:r>
              <a:rPr lang="en-US" sz="4000" u="sng" dirty="0" smtClean="0"/>
              <a:t>Grade</a:t>
            </a:r>
            <a:r>
              <a:rPr lang="el-GR" sz="4000" u="sng" dirty="0" smtClean="0"/>
              <a:t> </a:t>
            </a:r>
            <a:r>
              <a:rPr lang="en-US" sz="4000" u="sng" dirty="0" smtClean="0"/>
              <a:t>II</a:t>
            </a:r>
            <a:r>
              <a:rPr lang="en-US" sz="4000" dirty="0" smtClean="0"/>
              <a:t>)</a:t>
            </a:r>
            <a:r>
              <a:rPr lang="el-GR" sz="4000" dirty="0" smtClean="0"/>
              <a:t> και </a:t>
            </a:r>
            <a:r>
              <a:rPr lang="el-GR" sz="4000" b="1" dirty="0" smtClean="0"/>
              <a:t>Βαρεία</a:t>
            </a:r>
            <a:r>
              <a:rPr lang="el-GR" sz="4000" dirty="0" smtClean="0"/>
              <a:t> (</a:t>
            </a:r>
            <a:r>
              <a:rPr lang="en-US" sz="4000" u="sng" dirty="0" smtClean="0"/>
              <a:t>Grade III</a:t>
            </a:r>
            <a:r>
              <a:rPr lang="en-US" sz="4000" dirty="0" smtClean="0"/>
              <a:t>)</a:t>
            </a:r>
            <a:r>
              <a:rPr lang="el-GR" sz="4000" dirty="0" smtClean="0"/>
              <a:t> </a:t>
            </a:r>
            <a:r>
              <a:rPr lang="en-US" sz="4000" dirty="0" smtClean="0"/>
              <a:t> </a:t>
            </a:r>
            <a:endParaRPr lang="el-GR" sz="4000" dirty="0"/>
          </a:p>
        </p:txBody>
      </p:sp>
      <p:sp>
        <p:nvSpPr>
          <p:cNvPr id="5" name="4 - TextBox"/>
          <p:cNvSpPr txBox="1"/>
          <p:nvPr/>
        </p:nvSpPr>
        <p:spPr>
          <a:xfrm>
            <a:off x="179512" y="3861048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Α) Τοπικά σημεία φλεγμονής (</a:t>
            </a:r>
            <a:r>
              <a:rPr lang="en-US" sz="2800" dirty="0" smtClean="0"/>
              <a:t>Murphy, </a:t>
            </a:r>
            <a:r>
              <a:rPr lang="el-GR" sz="2800" dirty="0" smtClean="0"/>
              <a:t>μάζα, πόνος, ευαισθησία)</a:t>
            </a:r>
          </a:p>
          <a:p>
            <a:r>
              <a:rPr lang="el-GR" sz="2800" dirty="0" smtClean="0"/>
              <a:t>Β)Συστηματικά σημεία (πυρετός, </a:t>
            </a:r>
            <a:r>
              <a:rPr lang="en-US" sz="2800" dirty="0" smtClean="0"/>
              <a:t>CRP&gt;3, </a:t>
            </a:r>
            <a:r>
              <a:rPr lang="el-GR" sz="2800" dirty="0" smtClean="0"/>
              <a:t>λευκά</a:t>
            </a:r>
            <a:r>
              <a:rPr lang="en-US" sz="2800" dirty="0" smtClean="0"/>
              <a:t>&gt;18000</a:t>
            </a:r>
            <a:r>
              <a:rPr lang="el-GR" sz="2800" dirty="0" smtClean="0"/>
              <a:t> κλπ)</a:t>
            </a:r>
          </a:p>
          <a:p>
            <a:r>
              <a:rPr lang="el-GR" sz="2800" dirty="0" smtClean="0"/>
              <a:t>Γ)Απεικονιστικά σημεία φλεγμονής</a:t>
            </a:r>
            <a:endParaRPr lang="el-GR" sz="2800" dirty="0"/>
          </a:p>
        </p:txBody>
      </p:sp>
      <p:sp>
        <p:nvSpPr>
          <p:cNvPr id="7" name="6 - TextBox"/>
          <p:cNvSpPr txBox="1"/>
          <p:nvPr/>
        </p:nvSpPr>
        <p:spPr>
          <a:xfrm>
            <a:off x="251520" y="3326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TOKYO GUIDELINES</a:t>
            </a:r>
            <a:endParaRPr lang="el-GR" sz="3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23528" y="889550"/>
            <a:ext cx="85689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GRADE I</a:t>
            </a:r>
            <a:r>
              <a:rPr lang="el-GR" sz="3600" b="1" u="sng" dirty="0" smtClean="0"/>
              <a:t>Ι</a:t>
            </a:r>
            <a:endParaRPr lang="en-US" sz="3600" b="1" u="sng" dirty="0" smtClean="0"/>
          </a:p>
          <a:p>
            <a:r>
              <a:rPr lang="en-US" sz="2800" dirty="0" smtClean="0"/>
              <a:t>1</a:t>
            </a:r>
            <a:r>
              <a:rPr lang="en-US" sz="2800" dirty="0" smtClean="0"/>
              <a:t>.</a:t>
            </a:r>
            <a:r>
              <a:rPr lang="el-GR" sz="2800" dirty="0" smtClean="0"/>
              <a:t> Φλεγμονή </a:t>
            </a:r>
            <a:r>
              <a:rPr lang="el-GR" sz="2800" dirty="0" smtClean="0"/>
              <a:t>&gt; 72 ώρες</a:t>
            </a:r>
          </a:p>
          <a:p>
            <a:r>
              <a:rPr lang="el-GR" sz="2800" dirty="0" smtClean="0"/>
              <a:t>2</a:t>
            </a:r>
            <a:r>
              <a:rPr lang="el-GR" sz="2800" dirty="0" smtClean="0"/>
              <a:t>. Παχύ </a:t>
            </a:r>
            <a:r>
              <a:rPr lang="el-GR" sz="2800" dirty="0" smtClean="0"/>
              <a:t>τοίχωμα Χ.Κ.</a:t>
            </a:r>
          </a:p>
          <a:p>
            <a:r>
              <a:rPr lang="el-GR" sz="2800" dirty="0" smtClean="0"/>
              <a:t>3</a:t>
            </a:r>
            <a:r>
              <a:rPr lang="el-GR" sz="2800" dirty="0" smtClean="0"/>
              <a:t>. Λευκά </a:t>
            </a:r>
            <a:r>
              <a:rPr lang="el-GR" sz="2800" dirty="0" smtClean="0"/>
              <a:t>&gt; 18000</a:t>
            </a:r>
          </a:p>
          <a:p>
            <a:endParaRPr lang="el-GR" dirty="0" smtClean="0"/>
          </a:p>
          <a:p>
            <a:r>
              <a:rPr lang="en-US" sz="3600" b="1" u="sng" dirty="0" smtClean="0"/>
              <a:t>GRADE III</a:t>
            </a:r>
          </a:p>
          <a:p>
            <a:r>
              <a:rPr lang="el-GR" sz="2800" dirty="0" smtClean="0"/>
              <a:t>1</a:t>
            </a:r>
            <a:r>
              <a:rPr lang="el-GR" sz="2800" dirty="0" smtClean="0"/>
              <a:t>. Τα </a:t>
            </a:r>
            <a:r>
              <a:rPr lang="el-GR" sz="2800" dirty="0" smtClean="0"/>
              <a:t>ανωτέρω</a:t>
            </a:r>
          </a:p>
          <a:p>
            <a:r>
              <a:rPr lang="el-GR" sz="2800" dirty="0" smtClean="0"/>
              <a:t>2</a:t>
            </a:r>
            <a:r>
              <a:rPr lang="el-GR" sz="2800" dirty="0" smtClean="0"/>
              <a:t>. Δυσλειτουργία </a:t>
            </a:r>
            <a:r>
              <a:rPr lang="el-GR" sz="2800" dirty="0" smtClean="0"/>
              <a:t>οργάνων</a:t>
            </a:r>
          </a:p>
          <a:p>
            <a:r>
              <a:rPr lang="el-GR" sz="2800" dirty="0" smtClean="0"/>
              <a:t>3</a:t>
            </a:r>
            <a:r>
              <a:rPr lang="el-GR" sz="2800" dirty="0" smtClean="0"/>
              <a:t>. Σύγχυση</a:t>
            </a:r>
            <a:r>
              <a:rPr lang="en-US" sz="2800" dirty="0" smtClean="0"/>
              <a:t>?</a:t>
            </a:r>
            <a:endParaRPr lang="el-GR" sz="2800" dirty="0" smtClean="0"/>
          </a:p>
          <a:p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95536" y="755993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 </a:t>
            </a:r>
          </a:p>
          <a:p>
            <a:pPr algn="ctr"/>
            <a:r>
              <a:rPr lang="en-US" sz="3600" b="1" u="sng" dirty="0" smtClean="0"/>
              <a:t>TOKYO GUIDELINES</a:t>
            </a:r>
            <a:endParaRPr lang="el-GR" sz="3600" b="1" u="sng" dirty="0"/>
          </a:p>
        </p:txBody>
      </p:sp>
      <p:sp>
        <p:nvSpPr>
          <p:cNvPr id="5" name="4 - TextBox"/>
          <p:cNvSpPr txBox="1"/>
          <p:nvPr/>
        </p:nvSpPr>
        <p:spPr>
          <a:xfrm>
            <a:off x="611560" y="2132856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 smtClean="0"/>
          </a:p>
          <a:p>
            <a:pPr algn="ctr"/>
            <a:r>
              <a:rPr lang="el-GR" sz="4000" b="1" i="1" dirty="0" smtClean="0"/>
              <a:t>Θεραπεία και Χρόνος χειρουργείου</a:t>
            </a:r>
          </a:p>
          <a:p>
            <a:pPr algn="ctr"/>
            <a:r>
              <a:rPr lang="el-GR" sz="4000" b="1" i="1" dirty="0" smtClean="0"/>
              <a:t>Καθορίστηκε από τον βαθμό της βαρύτητας.</a:t>
            </a:r>
            <a:endParaRPr lang="el-GR" sz="40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67544" y="1457489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u="sng" dirty="0" smtClean="0"/>
              <a:t>ΛΑΠΑΡΟΚΟΠΙΚΗ </a:t>
            </a:r>
            <a:r>
              <a:rPr lang="en-US" sz="4000" dirty="0" err="1" smtClean="0"/>
              <a:t>vs</a:t>
            </a:r>
            <a:r>
              <a:rPr lang="en-US" sz="4000" b="1" u="sng" dirty="0" smtClean="0"/>
              <a:t> </a:t>
            </a:r>
            <a:r>
              <a:rPr lang="el-GR" sz="4000" b="1" u="sng" dirty="0" smtClean="0"/>
              <a:t>ΑΝΟΙΧΤΗ ΧΟΛΟΚΥΣΤΕΚΤΟΜΗ</a:t>
            </a:r>
            <a:endParaRPr lang="el-GR" sz="4000" b="1" u="sng" dirty="0"/>
          </a:p>
        </p:txBody>
      </p:sp>
      <p:sp>
        <p:nvSpPr>
          <p:cNvPr id="5" name="4 - TextBox"/>
          <p:cNvSpPr txBox="1"/>
          <p:nvPr/>
        </p:nvSpPr>
        <p:spPr>
          <a:xfrm>
            <a:off x="251520" y="3284984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i="1" u="sng" dirty="0" smtClean="0"/>
              <a:t>ΛΑΠΑΡΟΣΚΟΠΙΚΗ ΧΟΛΟΚΥΣΤΕΚΤΟΜΗ</a:t>
            </a:r>
            <a:endParaRPr lang="el-GR" sz="3600" i="1" dirty="0" smtClean="0"/>
          </a:p>
          <a:p>
            <a:pPr algn="ctr"/>
            <a:r>
              <a:rPr lang="el-GR" sz="2400" i="1" dirty="0" smtClean="0"/>
              <a:t>(</a:t>
            </a:r>
            <a:r>
              <a:rPr lang="el-GR" sz="2800" i="1" dirty="0" smtClean="0"/>
              <a:t>Λιγότερες επιπλοκές, μικρότερη νοσηλεία, γρηγορότερη ανάρρωση και επάνοδο στην εργασία κλπ)</a:t>
            </a:r>
          </a:p>
          <a:p>
            <a:pPr algn="ctr"/>
            <a:r>
              <a:rPr lang="el-GR" sz="2400" i="1" dirty="0" smtClean="0"/>
              <a:t>(Μέθοδος εκλογής αρκεί να εξασφαλίζεται η επαρκής χειρουργική εμπειρία)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603</Words>
  <Application>Microsoft Office PowerPoint</Application>
  <PresentationFormat>Προβολή στην οθόνη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ΟΞΕΙΑ ΧΟΛΟΚΥΣΤΙΤΙΣ ΠΟΤΕ ΧΕΙΡΟΥΡΓΟΥΜΕ και ΠΩΣ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ΟΞΕΙΑ ΧΟΛΟΚΥΣΤΙΤΙΣ ΠΟΤΕ ΧΕΙΡΟΥΡΓΟΥΜΕ και ΠΩΣ</dc:title>
  <dc:creator>Agni</dc:creator>
  <cp:lastModifiedBy>Agni</cp:lastModifiedBy>
  <cp:revision>26</cp:revision>
  <dcterms:created xsi:type="dcterms:W3CDTF">2015-10-06T10:15:25Z</dcterms:created>
  <dcterms:modified xsi:type="dcterms:W3CDTF">2015-10-08T09:27:26Z</dcterms:modified>
</cp:coreProperties>
</file>